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6" r:id="rId3"/>
    <p:sldMasterId id="2147483678" r:id="rId4"/>
    <p:sldMasterId id="2147483680" r:id="rId5"/>
    <p:sldMasterId id="2147483682" r:id="rId6"/>
    <p:sldMasterId id="2147483686" r:id="rId7"/>
    <p:sldMasterId id="2147483688" r:id="rId8"/>
    <p:sldMasterId id="2147483692" r:id="rId9"/>
    <p:sldMasterId id="2147483694" r:id="rId10"/>
    <p:sldMasterId id="2147483696" r:id="rId11"/>
    <p:sldMasterId id="2147483700" r:id="rId12"/>
  </p:sldMasterIdLst>
  <p:notesMasterIdLst>
    <p:notesMasterId r:id="rId35"/>
  </p:notesMasterIdLst>
  <p:sldIdLst>
    <p:sldId id="488" r:id="rId13"/>
    <p:sldId id="489" r:id="rId14"/>
    <p:sldId id="491" r:id="rId15"/>
    <p:sldId id="490" r:id="rId16"/>
    <p:sldId id="497" r:id="rId17"/>
    <p:sldId id="470" r:id="rId18"/>
    <p:sldId id="471" r:id="rId19"/>
    <p:sldId id="475" r:id="rId20"/>
    <p:sldId id="476" r:id="rId21"/>
    <p:sldId id="477" r:id="rId22"/>
    <p:sldId id="478" r:id="rId23"/>
    <p:sldId id="480" r:id="rId24"/>
    <p:sldId id="481" r:id="rId25"/>
    <p:sldId id="483" r:id="rId26"/>
    <p:sldId id="484" r:id="rId27"/>
    <p:sldId id="485" r:id="rId28"/>
    <p:sldId id="487" r:id="rId29"/>
    <p:sldId id="496" r:id="rId30"/>
    <p:sldId id="492" r:id="rId31"/>
    <p:sldId id="493" r:id="rId32"/>
    <p:sldId id="495" r:id="rId33"/>
    <p:sldId id="4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148" userDrawn="1">
          <p15:clr>
            <a:srgbClr val="A4A3A4"/>
          </p15:clr>
        </p15:guide>
        <p15:guide id="4" pos="612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FCD"/>
    <a:srgbClr val="C6D6EA"/>
    <a:srgbClr val="FEFAC9"/>
    <a:srgbClr val="9E9B82"/>
    <a:srgbClr val="BAB9A0"/>
    <a:srgbClr val="4C513B"/>
    <a:srgbClr val="D5D4D2"/>
    <a:srgbClr val="454A32"/>
    <a:srgbClr val="4F543E"/>
    <a:srgbClr val="ABA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73" autoAdjust="0"/>
  </p:normalViewPr>
  <p:slideViewPr>
    <p:cSldViewPr>
      <p:cViewPr varScale="1">
        <p:scale>
          <a:sx n="87" d="100"/>
          <a:sy n="87" d="100"/>
        </p:scale>
        <p:origin x="1224" y="62"/>
      </p:cViewPr>
      <p:guideLst>
        <p:guide orient="horz" pos="2160"/>
        <p:guide pos="2880"/>
        <p:guide pos="5148"/>
        <p:guide pos="612"/>
        <p:guide orient="horz"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6685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6384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4951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5522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8926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46950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56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2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8/18/2017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53529" y="-1143000"/>
            <a:ext cx="17246129" cy="13868400"/>
            <a:chOff x="-518160" y="-457199"/>
            <a:chExt cx="16465230" cy="13240444"/>
          </a:xfrm>
        </p:grpSpPr>
        <p:sp>
          <p:nvSpPr>
            <p:cNvPr id="16" name="Скругленный прямоугольник 15"/>
            <p:cNvSpPr>
              <a:spLocks noChangeAspect="1"/>
            </p:cNvSpPr>
            <p:nvPr userDrawn="1"/>
          </p:nvSpPr>
          <p:spPr>
            <a:xfrm rot="16200000" flipH="1">
              <a:off x="852220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 userDrawn="1"/>
          </p:nvSpPr>
          <p:spPr>
            <a:xfrm rot="16200000" flipH="1">
              <a:off x="852220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>
              <a:spLocks noChangeAspect="1"/>
            </p:cNvSpPr>
            <p:nvPr userDrawn="1"/>
          </p:nvSpPr>
          <p:spPr>
            <a:xfrm rot="16200000" flipH="1">
              <a:off x="28657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>
              <a:spLocks noChangeAspect="1"/>
            </p:cNvSpPr>
            <p:nvPr userDrawn="1"/>
          </p:nvSpPr>
          <p:spPr>
            <a:xfrm rot="16200000" flipH="1">
              <a:off x="28657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81000" y="228600"/>
            <a:ext cx="8382000" cy="6096000"/>
          </a:xfrm>
          <a:prstGeom prst="roundRect">
            <a:avLst>
              <a:gd name="adj" fmla="val 3355"/>
            </a:avLst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53529" y="-1143000"/>
            <a:ext cx="17246129" cy="13868400"/>
            <a:chOff x="-518160" y="-457199"/>
            <a:chExt cx="16465230" cy="13240444"/>
          </a:xfrm>
        </p:grpSpPr>
        <p:sp>
          <p:nvSpPr>
            <p:cNvPr id="16" name="Скругленный прямоугольник 15"/>
            <p:cNvSpPr>
              <a:spLocks noChangeAspect="1"/>
            </p:cNvSpPr>
            <p:nvPr userDrawn="1"/>
          </p:nvSpPr>
          <p:spPr>
            <a:xfrm rot="16200000" flipH="1">
              <a:off x="852220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 userDrawn="1"/>
          </p:nvSpPr>
          <p:spPr>
            <a:xfrm rot="16200000" flipH="1">
              <a:off x="852220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>
              <a:spLocks noChangeAspect="1"/>
            </p:cNvSpPr>
            <p:nvPr userDrawn="1"/>
          </p:nvSpPr>
          <p:spPr>
            <a:xfrm rot="16200000" flipH="1">
              <a:off x="28657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>
              <a:spLocks noChangeAspect="1"/>
            </p:cNvSpPr>
            <p:nvPr userDrawn="1"/>
          </p:nvSpPr>
          <p:spPr>
            <a:xfrm rot="16200000" flipH="1">
              <a:off x="28657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81000" y="228600"/>
            <a:ext cx="8382000" cy="6096000"/>
          </a:xfrm>
          <a:prstGeom prst="roundRect">
            <a:avLst>
              <a:gd name="adj" fmla="val 3355"/>
            </a:avLst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18.08.2017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53529" y="-1143000"/>
            <a:ext cx="17246129" cy="13868400"/>
            <a:chOff x="-518160" y="-457199"/>
            <a:chExt cx="16465230" cy="13240444"/>
          </a:xfrm>
        </p:grpSpPr>
        <p:sp>
          <p:nvSpPr>
            <p:cNvPr id="16" name="Скругленный прямоугольник 15"/>
            <p:cNvSpPr>
              <a:spLocks noChangeAspect="1"/>
            </p:cNvSpPr>
            <p:nvPr userDrawn="1"/>
          </p:nvSpPr>
          <p:spPr>
            <a:xfrm rot="16200000" flipH="1">
              <a:off x="852220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 userDrawn="1"/>
          </p:nvSpPr>
          <p:spPr>
            <a:xfrm rot="16200000" flipH="1">
              <a:off x="852220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>
              <a:spLocks noChangeAspect="1"/>
            </p:cNvSpPr>
            <p:nvPr userDrawn="1"/>
          </p:nvSpPr>
          <p:spPr>
            <a:xfrm rot="16200000" flipH="1">
              <a:off x="28657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>
              <a:spLocks noChangeAspect="1"/>
            </p:cNvSpPr>
            <p:nvPr userDrawn="1"/>
          </p:nvSpPr>
          <p:spPr>
            <a:xfrm rot="16200000" flipH="1">
              <a:off x="28657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81000" y="228600"/>
            <a:ext cx="8382000" cy="6096000"/>
          </a:xfrm>
          <a:prstGeom prst="roundRect">
            <a:avLst>
              <a:gd name="adj" fmla="val 3355"/>
            </a:avLst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253529" y="-1143000"/>
            <a:ext cx="17246129" cy="13868400"/>
            <a:chOff x="-518160" y="-457199"/>
            <a:chExt cx="16465230" cy="13240444"/>
          </a:xfrm>
        </p:grpSpPr>
        <p:sp>
          <p:nvSpPr>
            <p:cNvPr id="16" name="Скругленный прямоугольник 15"/>
            <p:cNvSpPr>
              <a:spLocks noChangeAspect="1"/>
            </p:cNvSpPr>
            <p:nvPr userDrawn="1"/>
          </p:nvSpPr>
          <p:spPr>
            <a:xfrm rot="16200000" flipH="1">
              <a:off x="852220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>
              <a:spLocks noChangeAspect="1"/>
            </p:cNvSpPr>
            <p:nvPr userDrawn="1"/>
          </p:nvSpPr>
          <p:spPr>
            <a:xfrm rot="16200000" flipH="1">
              <a:off x="852220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>
              <a:spLocks noChangeAspect="1"/>
            </p:cNvSpPr>
            <p:nvPr userDrawn="1"/>
          </p:nvSpPr>
          <p:spPr>
            <a:xfrm rot="16200000" flipH="1">
              <a:off x="286578" y="5358384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>
              <a:spLocks noChangeAspect="1"/>
            </p:cNvSpPr>
            <p:nvPr userDrawn="1"/>
          </p:nvSpPr>
          <p:spPr>
            <a:xfrm rot="16200000" flipH="1">
              <a:off x="286578" y="-1261937"/>
              <a:ext cx="6620123" cy="8229600"/>
            </a:xfrm>
            <a:prstGeom prst="roundRect">
              <a:avLst>
                <a:gd name="adj" fmla="val 3679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87000"/>
                    <a:lumOff val="13000"/>
                    <a:alpha val="90000"/>
                  </a:schemeClr>
                </a:gs>
              </a:gsLst>
              <a:lin ang="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81000" y="228600"/>
            <a:ext cx="8382000" cy="6096000"/>
          </a:xfrm>
          <a:prstGeom prst="roundRect">
            <a:avLst>
              <a:gd name="adj" fmla="val 3355"/>
            </a:avLst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A4713-50AE-4181-988A-1CC761AFEC1E}" type="datetimeFigureOut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18.08.2017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933D5-26D7-4BB0-90F3-8034E9A4F444}" type="slidenum">
              <a:rPr lang="ru-RU" smtClean="0">
                <a:solidFill>
                  <a:srgbClr val="4F81B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629" y="30432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dirty="0">
                <a:solidFill>
                  <a:srgbClr val="FEFAC9"/>
                </a:solidFill>
                <a:latin typeface="Calibri" panose="020F0502020204030204" pitchFamily="34" charset="0"/>
                <a:cs typeface="Arial" pitchFamily="34" charset="0"/>
              </a:rPr>
              <a:t>1907-1927гг.</a:t>
            </a: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4619429" y="548680"/>
            <a:ext cx="5573922" cy="187220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2400" i="1" dirty="0">
                <a:solidFill>
                  <a:srgbClr val="FEFAC9"/>
                </a:solidFill>
              </a:rPr>
              <a:t>…вам дано ради Христа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i="1" dirty="0">
                <a:solidFill>
                  <a:srgbClr val="FEFAC9"/>
                </a:solidFill>
              </a:rPr>
              <a:t>не только веровать в Него,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i="1" dirty="0">
                <a:solidFill>
                  <a:srgbClr val="FEFAC9"/>
                </a:solidFill>
              </a:rPr>
              <a:t>но и страдать </a:t>
            </a:r>
            <a:r>
              <a:rPr lang="ru-RU" sz="2400" i="1">
                <a:solidFill>
                  <a:srgbClr val="FEFAC9"/>
                </a:solidFill>
              </a:rPr>
              <a:t>за Него</a:t>
            </a:r>
            <a:r>
              <a:rPr lang="ru-RU" sz="2400" i="1" dirty="0">
                <a:solidFill>
                  <a:srgbClr val="FEFAC9"/>
                </a:solidFill>
              </a:rPr>
              <a:t>.</a:t>
            </a:r>
          </a:p>
          <a:p>
            <a:pPr marL="400050" lvl="1" indent="0">
              <a:buFont typeface="Wingdings 3" panose="05040102010807070707" pitchFamily="18" charset="2"/>
              <a:buNone/>
            </a:pPr>
            <a:r>
              <a:rPr lang="ru-RU" sz="2400" dirty="0">
                <a:solidFill>
                  <a:srgbClr val="FEFAC9"/>
                </a:solidFill>
              </a:rPr>
              <a:t>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742557"/>
            <a:ext cx="1427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 indent="0">
              <a:buNone/>
            </a:pPr>
            <a:r>
              <a:rPr lang="ru-RU" dirty="0">
                <a:solidFill>
                  <a:srgbClr val="FEFAC9"/>
                </a:solidFill>
              </a:rPr>
              <a:t>Флп.1:29</a:t>
            </a:r>
          </a:p>
        </p:txBody>
      </p:sp>
    </p:spTree>
    <p:extLst>
      <p:ext uri="{BB962C8B-B14F-4D97-AF65-F5344CB8AC3E}">
        <p14:creationId xmlns:p14="http://schemas.microsoft.com/office/powerpoint/2010/main" val="384857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96" y="5802395"/>
            <a:ext cx="7787208" cy="50862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dirty="0">
                <a:solidFill>
                  <a:srgbClr val="C5D4E1"/>
                </a:solidFill>
              </a:rPr>
              <a:t>25 декабря 1911 года – открытие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9FB8CD">
                    <a:lumMod val="60000"/>
                    <a:lumOff val="40000"/>
                  </a:srgbClr>
                </a:solidFill>
              </a:rPr>
              <a:t>Дом Евангелия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7360"/>
            <a:ext cx="8116430" cy="411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89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7" cy="38134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dirty="0">
                <a:solidFill>
                  <a:srgbClr val="C5D4E1"/>
                </a:solidFill>
              </a:rPr>
              <a:t>Фетлер издавал ходатайства большими тиражами и вёл публичную полемику с правительством, посещал департамент духовных дел, МВД, вероисповедную комиссию Государственной Думы и Государственный совет.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>
                <a:solidFill>
                  <a:srgbClr val="9FB8CD">
                    <a:lumMod val="60000"/>
                    <a:lumOff val="40000"/>
                  </a:srgbClr>
                </a:solidFill>
              </a:rPr>
              <a:t>Ходатайственное</a:t>
            </a:r>
            <a:r>
              <a:rPr lang="ru-RU" dirty="0">
                <a:solidFill>
                  <a:srgbClr val="9FB8CD">
                    <a:lumMod val="60000"/>
                    <a:lumOff val="40000"/>
                  </a:srgbClr>
                </a:solidFill>
              </a:rPr>
              <a:t> служение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40671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8" y="1484784"/>
            <a:ext cx="6370821" cy="264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79" y="4429729"/>
            <a:ext cx="8075240" cy="2261666"/>
          </a:xfrm>
        </p:spPr>
        <p:txBody>
          <a:bodyPr>
            <a:noAutofit/>
          </a:bodyPr>
          <a:lstStyle/>
          <a:p>
            <a:pPr marL="109728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ru-RU" sz="1800" dirty="0">
                <a:solidFill>
                  <a:srgbClr val="C5D4E1"/>
                </a:solidFill>
              </a:rPr>
              <a:t>В 1909 году </a:t>
            </a:r>
            <a:r>
              <a:rPr lang="ru-RU" sz="1800" dirty="0" err="1">
                <a:solidFill>
                  <a:srgbClr val="C5D4E1"/>
                </a:solidFill>
              </a:rPr>
              <a:t>Вельгельм</a:t>
            </a:r>
            <a:r>
              <a:rPr lang="ru-RU" sz="1800" dirty="0">
                <a:solidFill>
                  <a:srgbClr val="C5D4E1"/>
                </a:solidFill>
              </a:rPr>
              <a:t> Фетлер при поддержке баронессы </a:t>
            </a:r>
            <a:r>
              <a:rPr lang="ru-RU" sz="1800" dirty="0" err="1">
                <a:solidFill>
                  <a:srgbClr val="C5D4E1"/>
                </a:solidFill>
              </a:rPr>
              <a:t>М.Н.Ясновской</a:t>
            </a:r>
            <a:r>
              <a:rPr lang="ru-RU" sz="1800" dirty="0">
                <a:solidFill>
                  <a:srgbClr val="C5D4E1"/>
                </a:solidFill>
              </a:rPr>
              <a:t>, начал издавать еженедельный духовно-нравственный иллюстрированный журнал </a:t>
            </a:r>
            <a:r>
              <a:rPr lang="en-US" sz="1800" dirty="0">
                <a:solidFill>
                  <a:srgbClr val="C5D4E1"/>
                </a:solidFill>
              </a:rPr>
              <a:t>“</a:t>
            </a:r>
            <a:r>
              <a:rPr lang="ru-RU" sz="1800" dirty="0">
                <a:solidFill>
                  <a:srgbClr val="C5D4E1"/>
                </a:solidFill>
              </a:rPr>
              <a:t>Вера</a:t>
            </a:r>
            <a:r>
              <a:rPr lang="en-US" sz="1800" dirty="0">
                <a:solidFill>
                  <a:srgbClr val="C5D4E1"/>
                </a:solidFill>
              </a:rPr>
              <a:t>”</a:t>
            </a:r>
            <a:r>
              <a:rPr lang="ru-RU" sz="1800" dirty="0">
                <a:solidFill>
                  <a:srgbClr val="C5D4E1"/>
                </a:solidFill>
              </a:rPr>
              <a:t>. Через год его сменил журнал</a:t>
            </a:r>
            <a:r>
              <a:rPr lang="en-US" sz="1800" dirty="0">
                <a:solidFill>
                  <a:srgbClr val="C5D4E1"/>
                </a:solidFill>
              </a:rPr>
              <a:t> “</a:t>
            </a:r>
            <a:r>
              <a:rPr lang="ru-RU" sz="1800" dirty="0">
                <a:solidFill>
                  <a:srgbClr val="C5D4E1"/>
                </a:solidFill>
              </a:rPr>
              <a:t>Гость</a:t>
            </a:r>
            <a:r>
              <a:rPr lang="en-US" sz="1800" dirty="0">
                <a:solidFill>
                  <a:srgbClr val="C5D4E1"/>
                </a:solidFill>
              </a:rPr>
              <a:t>”</a:t>
            </a:r>
            <a:endParaRPr lang="ru-RU" sz="1800" dirty="0">
              <a:solidFill>
                <a:srgbClr val="C5D4E1"/>
              </a:solidFill>
            </a:endParaRPr>
          </a:p>
          <a:p>
            <a:pPr marL="109728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ru-RU" sz="1800" dirty="0">
                <a:solidFill>
                  <a:srgbClr val="C5D4E1"/>
                </a:solidFill>
              </a:rPr>
              <a:t>Было организовано книгоиздательство духовной литературы, публиковавшее ежегодно от девяноста до ста </a:t>
            </a:r>
            <a:r>
              <a:rPr lang="ru-RU" sz="1800" dirty="0" err="1">
                <a:solidFill>
                  <a:srgbClr val="C5D4E1"/>
                </a:solidFill>
              </a:rPr>
              <a:t>восмидесяти</a:t>
            </a:r>
            <a:r>
              <a:rPr lang="ru-RU" sz="1800" dirty="0">
                <a:solidFill>
                  <a:srgbClr val="C5D4E1"/>
                </a:solidFill>
              </a:rPr>
              <a:t> восьми наименований книг и брошюр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9FB8CD">
                    <a:lumMod val="60000"/>
                    <a:lumOff val="40000"/>
                  </a:srgbClr>
                </a:solidFill>
              </a:rPr>
              <a:t>Издательская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58701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4325653" cy="2261666"/>
          </a:xfrm>
        </p:spPr>
        <p:txBody>
          <a:bodyPr>
            <a:noAutofit/>
          </a:bodyPr>
          <a:lstStyle/>
          <a:p>
            <a:pPr>
              <a:buClr>
                <a:srgbClr val="C5D4E1"/>
              </a:buClr>
            </a:pPr>
            <a:r>
              <a:rPr lang="ru-RU" sz="1800" dirty="0">
                <a:solidFill>
                  <a:srgbClr val="C5D4E1"/>
                </a:solidFill>
              </a:rPr>
              <a:t>Съезд прошёл со 2 по 9 октября параллельно с съездом баптистов в Ростове-на-Дону. На съезде было заслушано и обсуждено следующие доклады:</a:t>
            </a:r>
          </a:p>
          <a:p>
            <a:pPr>
              <a:buClr>
                <a:srgbClr val="C5D4E1"/>
              </a:buClr>
            </a:pPr>
            <a:r>
              <a:rPr lang="ru-RU" sz="1800" dirty="0">
                <a:solidFill>
                  <a:srgbClr val="C5D4E1"/>
                </a:solidFill>
              </a:rPr>
              <a:t>Организация юношеских кружков;</a:t>
            </a:r>
          </a:p>
          <a:p>
            <a:pPr>
              <a:buClr>
                <a:srgbClr val="C5D4E1"/>
              </a:buClr>
            </a:pPr>
            <a:r>
              <a:rPr lang="ru-RU" sz="1800" dirty="0">
                <a:solidFill>
                  <a:srgbClr val="C5D4E1"/>
                </a:solidFill>
              </a:rPr>
              <a:t>Духовно-нравственное значение кружков девиц;</a:t>
            </a:r>
          </a:p>
          <a:p>
            <a:pPr>
              <a:buClr>
                <a:srgbClr val="C5D4E1"/>
              </a:buClr>
            </a:pPr>
            <a:r>
              <a:rPr lang="ru-RU" sz="1800" dirty="0">
                <a:solidFill>
                  <a:srgbClr val="C5D4E1"/>
                </a:solidFill>
              </a:rPr>
              <a:t>Организация кружков девиц;</a:t>
            </a:r>
          </a:p>
          <a:p>
            <a:pPr>
              <a:buClr>
                <a:srgbClr val="C5D4E1"/>
              </a:buClr>
            </a:pPr>
            <a:r>
              <a:rPr lang="ru-RU" sz="1800" dirty="0">
                <a:solidFill>
                  <a:srgbClr val="C5D4E1"/>
                </a:solidFill>
              </a:rPr>
              <a:t>О духовном значении воскресных школ.</a:t>
            </a:r>
          </a:p>
          <a:p>
            <a:pPr>
              <a:buClr>
                <a:srgbClr val="C5D4E1"/>
              </a:buClr>
            </a:pPr>
            <a:r>
              <a:rPr lang="ru-RU" sz="1800" dirty="0">
                <a:solidFill>
                  <a:srgbClr val="C5D4E1"/>
                </a:solidFill>
              </a:rPr>
              <a:t>Съезд обсудил много практических </a:t>
            </a:r>
            <a:r>
              <a:rPr lang="ru-RU" sz="1800" dirty="0" err="1">
                <a:solidFill>
                  <a:srgbClr val="C5D4E1"/>
                </a:solidFill>
              </a:rPr>
              <a:t>вопросоя</a:t>
            </a:r>
            <a:r>
              <a:rPr lang="ru-RU" sz="1800" dirty="0">
                <a:solidFill>
                  <a:srgbClr val="C5D4E1"/>
                </a:solidFill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9FB8CD">
                    <a:lumMod val="60000"/>
                    <a:lumOff val="40000"/>
                  </a:srgbClr>
                </a:solidFill>
              </a:rPr>
              <a:t>Организация воскресной школы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07" y="1772816"/>
            <a:ext cx="5159383" cy="38275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5098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4832203" cy="63894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7DA2CF"/>
                </a:solidFill>
              </a:rPr>
              <a:t>1.Приоритет</a:t>
            </a:r>
            <a:br>
              <a:rPr lang="ru-RU" sz="4000" dirty="0">
                <a:solidFill>
                  <a:srgbClr val="7DA2CF"/>
                </a:solidFill>
              </a:rPr>
            </a:br>
            <a:r>
              <a:rPr lang="ru-RU" sz="4000" dirty="0">
                <a:solidFill>
                  <a:srgbClr val="7DA2CF"/>
                </a:solidFill>
              </a:rPr>
              <a:t> церкви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5"/>
            <a:ext cx="3020684" cy="4353757"/>
          </a:xfrm>
          <a:prstGeom prst="rect">
            <a:avLst/>
          </a:prstGeom>
          <a:ln w="190500" cap="sq">
            <a:solidFill>
              <a:srgbClr val="7DA2C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7DA2CF"/>
                </a:solidFill>
              </a:rPr>
              <a:t>Принципы служения</a:t>
            </a:r>
          </a:p>
        </p:txBody>
      </p:sp>
    </p:spTree>
    <p:extLst>
      <p:ext uri="{BB962C8B-B14F-4D97-AF65-F5344CB8AC3E}">
        <p14:creationId xmlns:p14="http://schemas.microsoft.com/office/powerpoint/2010/main" val="314650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68084" cy="54777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4814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7DA2CF"/>
                </a:solidFill>
              </a:rPr>
              <a:t>2.Чуткость к людям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5628725" cy="3708994"/>
          </a:xfrm>
          <a:prstGeom prst="rect">
            <a:avLst/>
          </a:prstGeom>
          <a:ln w="38100" cap="sq">
            <a:solidFill>
              <a:srgbClr val="7DA2C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9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11560" y="20074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7DA2CF"/>
                </a:solidFill>
              </a:rPr>
              <a:t>3. Человек веры и молитвы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265315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800" b="1" dirty="0">
                <a:solidFill>
                  <a:srgbClr val="7DA2CF"/>
                </a:solidFill>
              </a:rPr>
              <a:t>4. Бескомпромиссность</a:t>
            </a:r>
            <a:r>
              <a:rPr lang="ru-RU" sz="3600" b="1" dirty="0">
                <a:solidFill>
                  <a:srgbClr val="7DA2CF"/>
                </a:solidFill>
              </a:rPr>
              <a:t> и принципиальность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329890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7DA2CF"/>
                </a:solidFill>
              </a:rPr>
              <a:t>5. Человек действия - полная отдача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394233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7DA2CF"/>
                </a:solidFill>
              </a:rPr>
              <a:t>6. Скромность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1560" y="45880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solidFill>
                  <a:srgbClr val="7DA2CF"/>
                </a:solidFill>
              </a:rPr>
              <a:t>7. Жертвенность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52292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7DA2CF"/>
                </a:solidFill>
              </a:rPr>
              <a:t>8.Верные сотрудники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1560" y="137001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7DA2CF"/>
                </a:solidFill>
              </a:rPr>
              <a:t>2</a:t>
            </a:r>
            <a:r>
              <a:rPr lang="ru-RU" b="1" dirty="0">
                <a:solidFill>
                  <a:srgbClr val="7DA2CF"/>
                </a:solidFill>
              </a:rPr>
              <a:t>. Чуткость к людям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11560" y="71357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7DA2CF"/>
                </a:solidFill>
              </a:rPr>
              <a:t>1</a:t>
            </a:r>
            <a:r>
              <a:rPr lang="ru-RU" b="1" dirty="0">
                <a:solidFill>
                  <a:srgbClr val="7DA2CF"/>
                </a:solidFill>
              </a:rPr>
              <a:t>. Приоритет церкви</a:t>
            </a:r>
          </a:p>
        </p:txBody>
      </p:sp>
    </p:spTree>
    <p:extLst>
      <p:ext uri="{BB962C8B-B14F-4D97-AF65-F5344CB8AC3E}">
        <p14:creationId xmlns:p14="http://schemas.microsoft.com/office/powerpoint/2010/main" val="20059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«ГОЛОС С ВОСТОКА»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925" y="1988840"/>
            <a:ext cx="8040515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i="1" dirty="0"/>
              <a:t>…Необходима всемирная Реформация.</a:t>
            </a:r>
          </a:p>
          <a:p>
            <a:pPr marL="0" indent="0">
              <a:buNone/>
            </a:pPr>
            <a:r>
              <a:rPr lang="ru-RU" sz="2800" i="1" dirty="0"/>
              <a:t>…Развития духа вселенской терпимости и благоволения между церквами и неуклонное стремление к единению всех церквей под именем «ВСЕЛЕНСКОЙ ПЕРВОХРИСТИАНСКОЙ ЦЕРКВИ».</a:t>
            </a:r>
          </a:p>
          <a:p>
            <a:pPr marL="0" indent="0">
              <a:buNone/>
            </a:pPr>
            <a:r>
              <a:rPr lang="ru-RU" sz="2800" i="1" dirty="0"/>
              <a:t>…чтобы каждая церковь и вероисповедание выделили из своей среды особый совет самых авторитетных лиц для… выработки мер реформации под именем «Совета Реформации»</a:t>
            </a:r>
          </a:p>
          <a:p>
            <a:pPr marL="0" indent="0" algn="r">
              <a:buNone/>
            </a:pPr>
            <a:r>
              <a:rPr lang="ru-RU" sz="2200" i="1" dirty="0"/>
              <a:t>15 сентября 1922г.</a:t>
            </a:r>
            <a:endParaRPr lang="ru-RU" sz="2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0580" y="1270837"/>
            <a:ext cx="792284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1800" i="1" dirty="0"/>
              <a:t>от Высшего Совета Свободной</a:t>
            </a:r>
            <a:br>
              <a:rPr lang="ru-RU" sz="1800" i="1" dirty="0"/>
            </a:br>
            <a:r>
              <a:rPr lang="ru-RU" sz="1800" i="1" dirty="0"/>
              <a:t>Народной Евангельской Церкви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326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467544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rgbClr val="799FCD"/>
                </a:solidFill>
              </a:rPr>
              <a:t>1926 год: Вожделенность легализации – насаждение западного протестантизма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34194" y="1658218"/>
            <a:ext cx="5256213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лице Советского государства мы имеем такое государство, которое положило конец гонениям прежнего времени… Государство… теперь требует нас к ответу и хочет знать, кто мы: кучка ли анархически настроенных сектантов, готовых по всякому поводу уйти в подполье или выселиться из страны, или мы - серьезное и мощное религиозное движение, претендующее на духовное водительство в стране, которое, постепенно разрастаясь, втягивая в себя широкие массы населения, желает и может влиять на общественное мнение, на социальный и государственный уклад и даже на законодательство. А мы как раз на последнее и претендуем».</a:t>
            </a: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(1926 г., 26 съезд ФСБ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6" name="Picture 5" descr="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44" y="1758231"/>
            <a:ext cx="2667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61844" y="5574581"/>
            <a:ext cx="31686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>
                <a:latin typeface="Arial" charset="0"/>
              </a:rPr>
              <a:t>П. В. Иванов-</a:t>
            </a:r>
            <a:r>
              <a:rPr lang="ru-RU" b="1" dirty="0" err="1">
                <a:latin typeface="Arial" charset="0"/>
              </a:rPr>
              <a:t>Клышников</a:t>
            </a:r>
            <a:r>
              <a:rPr lang="ru-RU" b="1" dirty="0">
                <a:latin typeface="Arial" charset="0"/>
              </a:rPr>
              <a:t> (1896-1943 гг.)</a:t>
            </a:r>
          </a:p>
        </p:txBody>
      </p:sp>
    </p:spTree>
    <p:extLst>
      <p:ext uri="{BB962C8B-B14F-4D97-AF65-F5344CB8AC3E}">
        <p14:creationId xmlns:p14="http://schemas.microsoft.com/office/powerpoint/2010/main" val="54454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тлер.t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594241" y="1294154"/>
            <a:ext cx="2562235" cy="36263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69695" y="4932391"/>
            <a:ext cx="361132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/>
              <a:t>Фетлер Вильгельм Андреевич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0741" y="5803870"/>
            <a:ext cx="19092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(1883—1957)</a:t>
            </a:r>
          </a:p>
        </p:txBody>
      </p:sp>
      <p:pic>
        <p:nvPicPr>
          <p:cNvPr id="5" name="Рисунок 4" descr="Prohan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803" y="1294154"/>
            <a:ext cx="2412596" cy="36263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9177" y="4920472"/>
            <a:ext cx="340384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</a:rPr>
              <a:t>Проханов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 Иван Степанович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7023" y="5743785"/>
            <a:ext cx="190815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(1869—1935)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1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/>
        </p:nvSpPr>
        <p:spPr>
          <a:xfrm>
            <a:off x="358775" y="260648"/>
            <a:ext cx="83896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ru-RU" sz="1800" dirty="0"/>
              <a:t>В 1922 г. для разложения церкви создан СПО ОГПУ (руководитель – Тучков Е.А.), он же секретарь Антирелигиозной комиссии при ЦК РКП(б). Под его руководством в 20-е годы проходили съезды всех конфессий в СССР, вербовка агентуры из духовенства, ликвидация союзов, аресты служителей…</a:t>
            </a:r>
          </a:p>
        </p:txBody>
      </p:sp>
      <p:pic>
        <p:nvPicPr>
          <p:cNvPr id="8" name="Picture 4" descr="4_Туч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35" y="1403648"/>
            <a:ext cx="6733306" cy="461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10336" y="5229200"/>
            <a:ext cx="151299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Тучков Е.А.</a:t>
            </a:r>
          </a:p>
        </p:txBody>
      </p:sp>
    </p:spTree>
    <p:extLst>
      <p:ext uri="{BB962C8B-B14F-4D97-AF65-F5344CB8AC3E}">
        <p14:creationId xmlns:p14="http://schemas.microsoft.com/office/powerpoint/2010/main" val="44021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478113" y="1009652"/>
            <a:ext cx="4546600" cy="561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799FCD"/>
                </a:solidFill>
              </a:rPr>
              <a:t>1923 год</a:t>
            </a:r>
            <a:r>
              <a:rPr lang="ru-RU" sz="2400" dirty="0">
                <a:solidFill>
                  <a:srgbClr val="799FCD"/>
                </a:solidFill>
              </a:rPr>
              <a:t>: «Если бы нас заставили жить против Евангелия, то мы не должны бояться никаких Бутырских тюрем» (Шилов).</a:t>
            </a:r>
          </a:p>
          <a:p>
            <a:pPr eaLnBrk="1" hangingPunct="1">
              <a:defRPr/>
            </a:pPr>
            <a:endParaRPr lang="ru-RU" sz="2400" dirty="0">
              <a:solidFill>
                <a:srgbClr val="799FCD"/>
              </a:solidFill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rgbClr val="799FCD"/>
                </a:solidFill>
              </a:rPr>
              <a:t>1927 год</a:t>
            </a:r>
            <a:r>
              <a:rPr lang="ru-RU" sz="2400" dirty="0">
                <a:solidFill>
                  <a:srgbClr val="799FCD"/>
                </a:solidFill>
              </a:rPr>
              <a:t>: «Для меня обязательным для исполнения является только то, что написано в Библии. Если решения съезда противоречит Библии – признать их не могу» (Шилов). </a:t>
            </a:r>
          </a:p>
        </p:txBody>
      </p:sp>
      <p:pic>
        <p:nvPicPr>
          <p:cNvPr id="6" name="Picture 6" descr="слева Шилов, справа Петров, 192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5402" y="908720"/>
            <a:ext cx="3511176" cy="501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/>
        </p:nvSpPr>
        <p:spPr>
          <a:xfrm>
            <a:off x="593006" y="600134"/>
            <a:ext cx="6192688" cy="158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>
                <a:latin typeface="Calibri (Заго"/>
              </a:rPr>
              <a:t>	Служители Северного Союза Баптистов отказались изменять Устав церкви в угоду внешним.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>
                <a:latin typeface="Calibri (Заго"/>
              </a:rPr>
              <a:t>	</a:t>
            </a:r>
          </a:p>
        </p:txBody>
      </p:sp>
      <p:pic>
        <p:nvPicPr>
          <p:cNvPr id="5" name="Picture 8" descr="Сиротин_Шилов_Мамулин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278884"/>
            <a:ext cx="6911975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67266" y="5307652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Шилов И.Н.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724128" y="3999661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err="1">
                <a:solidFill>
                  <a:schemeClr val="bg1"/>
                </a:solidFill>
              </a:rPr>
              <a:t>Мамулин</a:t>
            </a:r>
            <a:r>
              <a:rPr lang="ru-RU" altLang="ru-RU" dirty="0">
                <a:solidFill>
                  <a:schemeClr val="bg1"/>
                </a:solidFill>
              </a:rPr>
              <a:t> В.В.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79712" y="5249193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Сиротин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49600" y="4221088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Змиев</a:t>
            </a:r>
          </a:p>
        </p:txBody>
      </p:sp>
    </p:spTree>
    <p:extLst>
      <p:ext uri="{BB962C8B-B14F-4D97-AF65-F5344CB8AC3E}">
        <p14:creationId xmlns:p14="http://schemas.microsoft.com/office/powerpoint/2010/main" val="179547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483" y="155679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Реформация</a:t>
            </a:r>
            <a:r>
              <a:rPr lang="ru-RU" sz="2400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(лат. </a:t>
            </a:r>
            <a:r>
              <a:rPr lang="la-Latn" sz="2400" i="1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reformatio</a:t>
            </a:r>
            <a:r>
              <a:rPr lang="ru-RU" sz="2400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— исправление, превращение, преобразование, реформирование).</a:t>
            </a:r>
            <a:endParaRPr lang="ru-RU" sz="2400" dirty="0">
              <a:solidFill>
                <a:srgbClr val="FEFAC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483" y="3645024"/>
            <a:ext cx="68769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Реституция</a:t>
            </a:r>
            <a:r>
              <a:rPr lang="ru-RU" sz="2400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(от лат. </a:t>
            </a:r>
            <a:r>
              <a:rPr lang="ru-RU" sz="2400" i="1" dirty="0" err="1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restitutio</a:t>
            </a:r>
            <a:r>
              <a:rPr lang="ru-RU" sz="2400" dirty="0">
                <a:solidFill>
                  <a:srgbClr val="FEFAC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восстановление, возвращение прежних прав и преимуществ).</a:t>
            </a:r>
            <a:endParaRPr lang="ru-RU" sz="2800" dirty="0">
              <a:solidFill>
                <a:srgbClr val="FEFAC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4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 Портрет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83073" y="714357"/>
            <a:ext cx="3775008" cy="47149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Цитата Крючкова ГК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9E9B8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99992" y="260648"/>
            <a:ext cx="446008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1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21.х.</a:t>
            </a:r>
            <a:r>
              <a:rPr lang="en-US" dirty="0"/>
              <a:t>1905</a:t>
            </a:r>
            <a:r>
              <a:rPr lang="ru-RU" dirty="0"/>
              <a:t>г. – союз свободы, правды и миролюбия </a:t>
            </a:r>
            <a:r>
              <a:rPr lang="ru-RU" sz="2700" i="1" dirty="0"/>
              <a:t>(</a:t>
            </a:r>
            <a:r>
              <a:rPr lang="ru-RU" sz="2700" i="1" dirty="0" err="1"/>
              <a:t>Проханов</a:t>
            </a:r>
            <a:r>
              <a:rPr lang="ru-RU" sz="2700" i="1" dirty="0"/>
              <a:t>, </a:t>
            </a:r>
            <a:r>
              <a:rPr lang="ru-RU" sz="2700" i="1" dirty="0" err="1"/>
              <a:t>Фризен</a:t>
            </a:r>
            <a:r>
              <a:rPr lang="ru-RU" sz="2700" i="1" dirty="0"/>
              <a:t>, Павлов, Одинцов)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3034680" cy="4572000"/>
          </a:xfrm>
        </p:spPr>
        <p:txBody>
          <a:bodyPr/>
          <a:lstStyle/>
          <a:p>
            <a:pPr marL="0" indent="0">
              <a:buNone/>
            </a:pPr>
            <a:r>
              <a:rPr lang="ru-RU" altLang="de-DE" sz="2400" b="1" dirty="0"/>
              <a:t>Петр М. </a:t>
            </a:r>
            <a:r>
              <a:rPr lang="ru-RU" altLang="de-DE" sz="2400" b="1" dirty="0" err="1"/>
              <a:t>Фризен</a:t>
            </a:r>
            <a:r>
              <a:rPr lang="ru-RU" altLang="de-DE" sz="2400" b="1" dirty="0"/>
              <a:t> </a:t>
            </a:r>
            <a:r>
              <a:rPr lang="ru-RU" altLang="de-DE" sz="2400" dirty="0"/>
              <a:t>(</a:t>
            </a:r>
            <a:r>
              <a:rPr lang="de-DE" altLang="de-DE" sz="2400" dirty="0"/>
              <a:t>P</a:t>
            </a:r>
            <a:r>
              <a:rPr lang="ru-RU" altLang="de-DE" sz="2400" dirty="0"/>
              <a:t>.</a:t>
            </a:r>
            <a:r>
              <a:rPr lang="de-DE" altLang="de-DE" sz="2400" dirty="0" err="1"/>
              <a:t>M.Friesen</a:t>
            </a:r>
            <a:r>
              <a:rPr lang="ru-RU" altLang="de-DE" sz="2400" dirty="0"/>
              <a:t>,</a:t>
            </a:r>
            <a:r>
              <a:rPr lang="de-DE" altLang="de-DE" sz="2400" dirty="0"/>
              <a:t> 1849-1914) – </a:t>
            </a:r>
            <a:r>
              <a:rPr lang="ru-RU" altLang="de-DE" sz="2400" dirty="0"/>
              <a:t>учитель</a:t>
            </a:r>
            <a:r>
              <a:rPr lang="de-DE" altLang="de-DE" sz="2400" dirty="0"/>
              <a:t>, </a:t>
            </a:r>
            <a:r>
              <a:rPr lang="ru-RU" altLang="de-DE" sz="2400" dirty="0"/>
              <a:t>проповедник и ревностный миссионер</a:t>
            </a:r>
            <a:r>
              <a:rPr lang="de-DE" altLang="de-DE" sz="2400" dirty="0"/>
              <a:t>. </a:t>
            </a:r>
            <a:r>
              <a:rPr lang="ru-RU" altLang="de-DE" sz="2400" dirty="0"/>
              <a:t>Автор вероисповедания и основательной истории меннонитов</a:t>
            </a:r>
            <a:r>
              <a:rPr lang="de-DE" altLang="de-DE" sz="2400" dirty="0"/>
              <a:t> </a:t>
            </a:r>
          </a:p>
          <a:p>
            <a:endParaRPr lang="ru-RU" dirty="0"/>
          </a:p>
        </p:txBody>
      </p:sp>
      <p:pic>
        <p:nvPicPr>
          <p:cNvPr id="4" name="Picture 3" descr="AB001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51386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9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3" y="476672"/>
            <a:ext cx="8424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D5D4D2"/>
                </a:solidFill>
              </a:rPr>
              <a:t>Фетлер Вильгельм Андреевич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4" y="1185455"/>
            <a:ext cx="3456384" cy="52143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09428" y="1628800"/>
            <a:ext cx="46950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400" b="1" i="1" dirty="0">
                <a:solidFill>
                  <a:srgbClr val="FEFAC9"/>
                </a:solidFill>
              </a:rPr>
              <a:t>«</a:t>
            </a:r>
            <a:r>
              <a:rPr lang="ru-RU" sz="2400" b="1" i="1" dirty="0">
                <a:solidFill>
                  <a:srgbClr val="FEFAC9"/>
                </a:solidFill>
              </a:rPr>
              <a:t>Если бы пасторский колледж после смерти моего отца не сделал ничего другого, кроме обучения такого человека, как пастор Фетлер, то этого уже было бы достаточно, чтобы оправдать его существование»</a:t>
            </a:r>
            <a:r>
              <a:rPr lang="en-US" sz="2400" b="1" i="1" dirty="0">
                <a:solidFill>
                  <a:srgbClr val="FEFAC9"/>
                </a:solidFill>
              </a:rPr>
              <a:t>.</a:t>
            </a:r>
            <a:endParaRPr lang="ru-RU" sz="2400" b="1" i="1" dirty="0">
              <a:solidFill>
                <a:srgbClr val="FEFAC9"/>
              </a:solidFill>
            </a:endParaRPr>
          </a:p>
          <a:p>
            <a:pPr marL="109728" indent="0">
              <a:buNone/>
            </a:pPr>
            <a:r>
              <a:rPr lang="ru-RU" sz="2400" b="1" dirty="0">
                <a:solidFill>
                  <a:srgbClr val="FEFAC9"/>
                </a:solidFill>
              </a:rPr>
              <a:t>                          </a:t>
            </a:r>
            <a:r>
              <a:rPr lang="ru-RU" sz="2400" dirty="0">
                <a:solidFill>
                  <a:srgbClr val="FEFAC9"/>
                </a:solidFill>
              </a:rPr>
              <a:t>Томас Сперджен</a:t>
            </a:r>
          </a:p>
        </p:txBody>
      </p:sp>
    </p:spTree>
    <p:extLst>
      <p:ext uri="{BB962C8B-B14F-4D97-AF65-F5344CB8AC3E}">
        <p14:creationId xmlns:p14="http://schemas.microsoft.com/office/powerpoint/2010/main" val="22124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3334215"/>
            <a:ext cx="5004048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D5D4D2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1907-191</a:t>
            </a:r>
            <a:r>
              <a:rPr lang="en-US" sz="2800" dirty="0">
                <a:solidFill>
                  <a:srgbClr val="D5D4D2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ru-RU" sz="2800" dirty="0">
                <a:solidFill>
                  <a:srgbClr val="D5D4D2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 гг. – Петербург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107800" cy="4375782"/>
          </a:xfrm>
          <a:prstGeom prst="rect">
            <a:avLst/>
          </a:prstGeom>
          <a:ln w="190500" cap="sq">
            <a:solidFill>
              <a:srgbClr val="4F543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073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805264"/>
            <a:ext cx="7787208" cy="508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400" dirty="0">
                <a:solidFill>
                  <a:srgbClr val="C5D4E1"/>
                </a:solidFill>
              </a:rPr>
              <a:t>Концертный зал Тенишевского училища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06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9FB8CD">
                    <a:lumMod val="60000"/>
                    <a:lumOff val="40000"/>
                  </a:srgbClr>
                </a:solidFill>
              </a:rPr>
              <a:t>Петербург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1" y="1248693"/>
            <a:ext cx="9221203" cy="455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22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96" y="5733256"/>
            <a:ext cx="7787208" cy="50862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dirty="0">
                <a:solidFill>
                  <a:srgbClr val="C5D4E1"/>
                </a:solidFill>
              </a:rPr>
              <a:t>8 сентября 1910 - закладка Дома Евангелия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8802"/>
            <a:ext cx="7776864" cy="41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1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WhiteCrossOn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WhiteCrossOn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WhiteCrossOn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WhiteCrossOn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2A3A41-1071-4D7E-ADFD-E0A431612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545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Arial</vt:lpstr>
      <vt:lpstr>Calibri</vt:lpstr>
      <vt:lpstr>Calibri (Заго</vt:lpstr>
      <vt:lpstr>Constantia</vt:lpstr>
      <vt:lpstr>Courier New</vt:lpstr>
      <vt:lpstr>Georgia</vt:lpstr>
      <vt:lpstr>Times New Roman</vt:lpstr>
      <vt:lpstr>Wingdings</vt:lpstr>
      <vt:lpstr>Wingdings 2</vt:lpstr>
      <vt:lpstr>Wingdings 3</vt:lpstr>
      <vt:lpstr>Бумажная</vt:lpstr>
      <vt:lpstr>2_GenericHistoryMonthPresentation</vt:lpstr>
      <vt:lpstr>3_GenericHistoryMonthPresentation</vt:lpstr>
      <vt:lpstr>4_GenericHistoryMonthPresentation</vt:lpstr>
      <vt:lpstr>5_GenericHistoryMonthPresentation</vt:lpstr>
      <vt:lpstr>7_GenericHistoryMonthPresentation</vt:lpstr>
      <vt:lpstr>8_GenericHistoryMonthPresentation</vt:lpstr>
      <vt:lpstr>1_WhiteCrossOnBlue</vt:lpstr>
      <vt:lpstr>2_WhiteCrossOnBlue</vt:lpstr>
      <vt:lpstr>3_WhiteCrossOnBlue</vt:lpstr>
      <vt:lpstr>5_WhiteCrossOnBlue</vt:lpstr>
      <vt:lpstr>Презентация PowerPoint</vt:lpstr>
      <vt:lpstr>Презентация PowerPoint</vt:lpstr>
      <vt:lpstr>Презентация PowerPoint</vt:lpstr>
      <vt:lpstr>Презентация PowerPoint</vt:lpstr>
      <vt:lpstr>21.х.1905г. – союз свободы, правды и миролюбия (Проханов, Фризен, Павлов, Одинцов)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1.Приоритет  церкви</vt:lpstr>
      <vt:lpstr>Презентация PowerPoint</vt:lpstr>
      <vt:lpstr>Презентация PowerPoint</vt:lpstr>
      <vt:lpstr>Презентация PowerPoint</vt:lpstr>
      <vt:lpstr>«ГОЛОС С ВОСТОКА»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2017-05-13T05:21:49Z</dcterms:created>
  <dcterms:modified xsi:type="dcterms:W3CDTF">2017-08-18T05:37:23Z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TC101079719990</vt:lpwstr>
  </property>
</Properties>
</file>